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0" r:id="rId2"/>
    <p:sldId id="271" r:id="rId3"/>
    <p:sldId id="263" r:id="rId4"/>
    <p:sldId id="257" r:id="rId5"/>
    <p:sldId id="258" r:id="rId6"/>
    <p:sldId id="259" r:id="rId7"/>
    <p:sldId id="272" r:id="rId8"/>
    <p:sldId id="262" r:id="rId9"/>
    <p:sldId id="260" r:id="rId10"/>
    <p:sldId id="261" r:id="rId11"/>
    <p:sldId id="267" r:id="rId12"/>
    <p:sldId id="269" r:id="rId13"/>
    <p:sldId id="264" r:id="rId14"/>
    <p:sldId id="265" r:id="rId15"/>
    <p:sldId id="266" r:id="rId16"/>
    <p:sldId id="274" r:id="rId17"/>
    <p:sldId id="268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3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6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A949E2F-2ABB-439D-BF74-A459DDAD0C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4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394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A949E2F-2ABB-439D-BF74-A459DDAD0C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9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153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A949E2F-2ABB-439D-BF74-A459DDAD0C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35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972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536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A949E2F-2ABB-439D-BF74-A459DDAD0C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8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264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451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8713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jpg"/><Relationship Id="rId18" Type="http://schemas.openxmlformats.org/officeDocument/2006/relationships/image" Target="../media/image53.jpg"/><Relationship Id="rId3" Type="http://schemas.openxmlformats.org/officeDocument/2006/relationships/image" Target="../media/image38.jpg"/><Relationship Id="rId21" Type="http://schemas.openxmlformats.org/officeDocument/2006/relationships/image" Target="../media/image56.jpg"/><Relationship Id="rId7" Type="http://schemas.openxmlformats.org/officeDocument/2006/relationships/image" Target="../media/image42.jp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2" Type="http://schemas.openxmlformats.org/officeDocument/2006/relationships/image" Target="../media/image37.jpg"/><Relationship Id="rId16" Type="http://schemas.openxmlformats.org/officeDocument/2006/relationships/image" Target="../media/image51.jpg"/><Relationship Id="rId20" Type="http://schemas.openxmlformats.org/officeDocument/2006/relationships/image" Target="../media/image5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5" Type="http://schemas.openxmlformats.org/officeDocument/2006/relationships/image" Target="../media/image40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10" Type="http://schemas.openxmlformats.org/officeDocument/2006/relationships/image" Target="../media/image45.jp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jpg"/><Relationship Id="rId22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18" Type="http://schemas.openxmlformats.org/officeDocument/2006/relationships/image" Target="../media/image72.jpg"/><Relationship Id="rId3" Type="http://schemas.openxmlformats.org/officeDocument/2006/relationships/image" Target="../media/image12.jpg"/><Relationship Id="rId21" Type="http://schemas.openxmlformats.org/officeDocument/2006/relationships/image" Target="../media/image75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17" Type="http://schemas.openxmlformats.org/officeDocument/2006/relationships/image" Target="../media/image71.jpg"/><Relationship Id="rId2" Type="http://schemas.openxmlformats.org/officeDocument/2006/relationships/image" Target="../media/image16.jpg"/><Relationship Id="rId16" Type="http://schemas.openxmlformats.org/officeDocument/2006/relationships/image" Target="../media/image70.jpg"/><Relationship Id="rId20" Type="http://schemas.openxmlformats.org/officeDocument/2006/relationships/image" Target="../media/image7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11" Type="http://schemas.openxmlformats.org/officeDocument/2006/relationships/image" Target="../media/image65.jpg"/><Relationship Id="rId5" Type="http://schemas.openxmlformats.org/officeDocument/2006/relationships/image" Target="../media/image14.jpg"/><Relationship Id="rId15" Type="http://schemas.openxmlformats.org/officeDocument/2006/relationships/image" Target="../media/image69.jpg"/><Relationship Id="rId10" Type="http://schemas.openxmlformats.org/officeDocument/2006/relationships/image" Target="../media/image64.jpg"/><Relationship Id="rId19" Type="http://schemas.openxmlformats.org/officeDocument/2006/relationships/image" Target="../media/image73.jpg"/><Relationship Id="rId4" Type="http://schemas.openxmlformats.org/officeDocument/2006/relationships/image" Target="../media/image13.jpg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" Type="http://schemas.openxmlformats.org/officeDocument/2006/relationships/image" Target="../media/image13.jpg"/><Relationship Id="rId21" Type="http://schemas.openxmlformats.org/officeDocument/2006/relationships/image" Target="../media/image31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10" Type="http://schemas.openxmlformats.org/officeDocument/2006/relationships/image" Target="../media/image20.jpg"/><Relationship Id="rId19" Type="http://schemas.openxmlformats.org/officeDocument/2006/relationships/image" Target="../media/image29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F9FA35-C60B-4AEA-B9A6-A5F43A8FDEBB}"/>
              </a:ext>
            </a:extLst>
          </p:cNvPr>
          <p:cNvCxnSpPr>
            <a:cxnSpLocks/>
          </p:cNvCxnSpPr>
          <p:nvPr/>
        </p:nvCxnSpPr>
        <p:spPr>
          <a:xfrm>
            <a:off x="3098800" y="3213100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607ED2-C58E-4C82-A392-51CDD24DFE95}"/>
              </a:ext>
            </a:extLst>
          </p:cNvPr>
          <p:cNvSpPr/>
          <p:nvPr/>
        </p:nvSpPr>
        <p:spPr>
          <a:xfrm>
            <a:off x="3393035" y="2888734"/>
            <a:ext cx="884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</a:t>
            </a:r>
            <a:r>
              <a:rPr lang="zh-CN" altLang="en-US" sz="2000" dirty="0"/>
              <a:t>nfold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28B200-9E24-466A-A73A-A21ECB26F1D8}"/>
              </a:ext>
            </a:extLst>
          </p:cNvPr>
          <p:cNvSpPr txBox="1"/>
          <p:nvPr/>
        </p:nvSpPr>
        <p:spPr>
          <a:xfrm>
            <a:off x="2100895" y="4524547"/>
            <a:ext cx="500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Presentation for Topic A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95B97B-23AA-4D6A-B322-DBB4B3D30046}"/>
              </a:ext>
            </a:extLst>
          </p:cNvPr>
          <p:cNvSpPr txBox="1"/>
          <p:nvPr/>
        </p:nvSpPr>
        <p:spPr>
          <a:xfrm>
            <a:off x="3579714" y="5366118"/>
            <a:ext cx="205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Group 14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7E0000E-4AFD-445C-A508-A55086A32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4439" y="1706673"/>
            <a:ext cx="720000" cy="7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DCCFF9-6168-4869-8012-A8B133F5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4439" y="2442884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046E78-D3AA-4EDD-AB78-AAEEE4DE7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4439" y="3179095"/>
            <a:ext cx="720000" cy="7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499DCF-2A94-47ED-9944-ED179B188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4439" y="3915306"/>
            <a:ext cx="720000" cy="7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8C412F-0233-47A4-9930-4F6763027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4439" y="4651517"/>
            <a:ext cx="720000" cy="7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5B1AD10-BFAA-4FBE-800F-B4D015764B68}"/>
              </a:ext>
            </a:extLst>
          </p:cNvPr>
          <p:cNvSpPr txBox="1"/>
          <p:nvPr/>
        </p:nvSpPr>
        <p:spPr>
          <a:xfrm>
            <a:off x="3031880" y="5387728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</a:t>
            </a:r>
          </a:p>
          <a:p>
            <a:pPr algn="ctr"/>
            <a:r>
              <a:rPr lang="en-US" altLang="zh-CN" dirty="0"/>
              <a:t>Reflect=1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F6963E-2B8C-4E06-BB41-F93455BB0E71}"/>
              </a:ext>
            </a:extLst>
          </p:cNvPr>
          <p:cNvSpPr txBox="1"/>
          <p:nvPr/>
        </p:nvSpPr>
        <p:spPr>
          <a:xfrm>
            <a:off x="906333" y="5432511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AC99BCE-8F05-4476-8228-797BD74B7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327" y="1706673"/>
            <a:ext cx="720000" cy="7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1A34D1-CDDC-446C-AE0B-65C9E9613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327" y="2442884"/>
            <a:ext cx="720000" cy="72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140A240-B8E5-4778-9C67-2737196C02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327" y="3179095"/>
            <a:ext cx="720000" cy="72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7DA398E-739B-4882-9123-3A782ABE0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327" y="3915306"/>
            <a:ext cx="720000" cy="72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99B0130-7387-44EE-8A79-B097B0F0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8327" y="4651517"/>
            <a:ext cx="720000" cy="72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9B5BEBD-6C2B-433B-97B5-597C984CDBA1}"/>
              </a:ext>
            </a:extLst>
          </p:cNvPr>
          <p:cNvSpPr txBox="1"/>
          <p:nvPr/>
        </p:nvSpPr>
        <p:spPr>
          <a:xfrm>
            <a:off x="4105768" y="5371517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</a:t>
            </a:r>
          </a:p>
          <a:p>
            <a:pPr algn="ctr"/>
            <a:r>
              <a:rPr lang="en-US" altLang="zh-CN" dirty="0"/>
              <a:t>Reflect=3</a:t>
            </a:r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6BA9502-59AD-46ED-A3C5-DF75A9B9F4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445" y="1706673"/>
            <a:ext cx="720000" cy="72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70CE3C5-A23A-4D62-BA87-636208F36B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445" y="2442884"/>
            <a:ext cx="720000" cy="72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46C6BDF-A5D3-445B-88F4-12277575D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445" y="3179095"/>
            <a:ext cx="720000" cy="72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D67332A-37DB-4E49-B171-CC1656C491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459" y="3915306"/>
            <a:ext cx="720000" cy="72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BF451EA-9BE3-4A3C-B915-83F6E258DC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459" y="4652167"/>
            <a:ext cx="720000" cy="7200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77C785A0-AF09-45AF-945B-2F2FAC66EF72}"/>
              </a:ext>
            </a:extLst>
          </p:cNvPr>
          <p:cNvSpPr txBox="1"/>
          <p:nvPr/>
        </p:nvSpPr>
        <p:spPr>
          <a:xfrm>
            <a:off x="5318900" y="5355306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PseInv</a:t>
            </a:r>
            <a:endParaRPr lang="en-US" altLang="zh-CN" dirty="0"/>
          </a:p>
          <a:p>
            <a:pPr algn="ctr"/>
            <a:r>
              <a:rPr lang="en-US" altLang="zh-CN" dirty="0"/>
              <a:t>(weak)</a:t>
            </a:r>
            <a:endParaRPr lang="zh-CN" alt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E979C4F-A7ED-4722-B8E1-C56199DD6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018" y="1706673"/>
            <a:ext cx="720000" cy="7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D677B10-AD93-435E-A140-9B772BDED4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018" y="2442884"/>
            <a:ext cx="720000" cy="7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F31EC16-A1DB-44EE-A07C-498CFB7264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018" y="3179095"/>
            <a:ext cx="720000" cy="7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891E6AF-B66F-474A-88F4-E857677178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018" y="3919662"/>
            <a:ext cx="720000" cy="72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0EA2046-856B-45F4-972B-F065805400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018" y="4651517"/>
            <a:ext cx="720000" cy="720000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0AF2F300-D3B5-4790-917D-800470D141CE}"/>
              </a:ext>
            </a:extLst>
          </p:cNvPr>
          <p:cNvSpPr txBox="1"/>
          <p:nvPr/>
        </p:nvSpPr>
        <p:spPr>
          <a:xfrm>
            <a:off x="6291459" y="5355306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PseInv</a:t>
            </a:r>
            <a:endParaRPr lang="en-US" altLang="zh-CN" dirty="0"/>
          </a:p>
          <a:p>
            <a:pPr algn="ctr"/>
            <a:r>
              <a:rPr lang="en-US" altLang="zh-CN" dirty="0"/>
              <a:t>(strong)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5CE0E-48FE-416A-8D15-1F31FDD5BE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1706673"/>
            <a:ext cx="720000" cy="7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594C23-7F5A-4B9F-B17B-D66DA91BC6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2443508"/>
            <a:ext cx="720000" cy="7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5DEED1-A697-4C16-BB0D-E8B9AD3416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3186575"/>
            <a:ext cx="720000" cy="7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235406-3E1D-45A0-B08D-9EA55CA38D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3931845"/>
            <a:ext cx="720000" cy="7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8307B7-A94A-4B77-90D6-75B1302442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85" y="4687241"/>
            <a:ext cx="720000" cy="72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4787DB8-3864-4A4A-A334-7F5FE1BB4BDA}"/>
              </a:ext>
            </a:extLst>
          </p:cNvPr>
          <p:cNvSpPr txBox="1"/>
          <p:nvPr/>
        </p:nvSpPr>
        <p:spPr>
          <a:xfrm>
            <a:off x="266330" y="696148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Reconstruction results</a:t>
            </a:r>
            <a:endParaRPr lang="zh-CN" altLang="en-US" sz="28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EBCE0F6-C31B-42B0-B0C8-1489DE544E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594" y="1708045"/>
            <a:ext cx="720000" cy="72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5C2900A-B7BA-4A89-AADE-E3FD2B0E19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594" y="2444880"/>
            <a:ext cx="720000" cy="72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C4171E7-59FA-4525-9C3A-281C2FA17A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594" y="3187947"/>
            <a:ext cx="720000" cy="72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1410298-5557-4717-AAB7-FA2A8FCC76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594" y="3933217"/>
            <a:ext cx="720000" cy="72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03569D9-81AF-41A8-B48D-95283392CA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594" y="4688613"/>
            <a:ext cx="720000" cy="7200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8EF14A83-0C2D-4D6E-879E-E0BF8A7C99F2}"/>
              </a:ext>
            </a:extLst>
          </p:cNvPr>
          <p:cNvSpPr txBox="1"/>
          <p:nvPr/>
        </p:nvSpPr>
        <p:spPr>
          <a:xfrm>
            <a:off x="1901525" y="5423571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674754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889DB8-0834-407B-82F3-FC654FFC62F7}"/>
              </a:ext>
            </a:extLst>
          </p:cNvPr>
          <p:cNvSpPr txBox="1"/>
          <p:nvPr/>
        </p:nvSpPr>
        <p:spPr>
          <a:xfrm>
            <a:off x="264968" y="954126"/>
            <a:ext cx="6613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Few-shot Reconstruction performance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718C1A17-38A3-4CA7-80D0-5532D18D1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11883"/>
              </p:ext>
            </p:extLst>
          </p:nvPr>
        </p:nvGraphicFramePr>
        <p:xfrm>
          <a:off x="2974136" y="1627447"/>
          <a:ext cx="558439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630868">
                  <a:extLst>
                    <a:ext uri="{9D8B030D-6E8A-4147-A177-3AD203B41FA5}">
                      <a16:colId xmlns:a16="http://schemas.microsoft.com/office/drawing/2014/main" val="2265658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Lmser(weak)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5-way 1-shot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5-way 5-shot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</a:tbl>
          </a:graphicData>
        </a:graphic>
      </p:graphicFrame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BA5572CC-CE03-490D-ADF4-7D6CBDA9B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47183"/>
              </p:ext>
            </p:extLst>
          </p:nvPr>
        </p:nvGraphicFramePr>
        <p:xfrm>
          <a:off x="2974135" y="4221711"/>
          <a:ext cx="5584391" cy="2291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630868">
                  <a:extLst>
                    <a:ext uri="{9D8B030D-6E8A-4147-A177-3AD203B41FA5}">
                      <a16:colId xmlns:a16="http://schemas.microsoft.com/office/drawing/2014/main" val="2265658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F-MNIST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821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Lmser(weak)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5-way 1-shot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5-way 5-shot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FF60602-818A-48D7-ADC2-FD8CF0E09EC6}"/>
              </a:ext>
            </a:extLst>
          </p:cNvPr>
          <p:cNvSpPr txBox="1"/>
          <p:nvPr/>
        </p:nvSpPr>
        <p:spPr>
          <a:xfrm>
            <a:off x="414023" y="1808018"/>
            <a:ext cx="2625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5-way 1-shot</a:t>
            </a:r>
          </a:p>
          <a:p>
            <a:r>
              <a:rPr lang="en-US" altLang="zh-CN" dirty="0"/>
              <a:t>10 epochs </a:t>
            </a:r>
          </a:p>
          <a:p>
            <a:r>
              <a:rPr lang="en-US" altLang="zh-CN" dirty="0"/>
              <a:t>100 batches</a:t>
            </a:r>
          </a:p>
          <a:p>
            <a:r>
              <a:rPr lang="en-US" altLang="zh-CN" dirty="0"/>
              <a:t>1 samples per batch</a:t>
            </a:r>
          </a:p>
          <a:p>
            <a:r>
              <a:rPr lang="en-US" altLang="zh-CN" dirty="0"/>
              <a:t>5 classes per batch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4905E1-CF0B-4A62-A630-F355FCFD2851}"/>
              </a:ext>
            </a:extLst>
          </p:cNvPr>
          <p:cNvSpPr txBox="1"/>
          <p:nvPr/>
        </p:nvSpPr>
        <p:spPr>
          <a:xfrm>
            <a:off x="414023" y="3889923"/>
            <a:ext cx="2625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5-way 1-shot</a:t>
            </a:r>
          </a:p>
          <a:p>
            <a:r>
              <a:rPr lang="en-US" altLang="zh-CN" dirty="0"/>
              <a:t>10 epochs </a:t>
            </a:r>
          </a:p>
          <a:p>
            <a:r>
              <a:rPr lang="en-US" altLang="zh-CN" dirty="0"/>
              <a:t>100 batches</a:t>
            </a:r>
          </a:p>
          <a:p>
            <a:r>
              <a:rPr lang="en-US" altLang="zh-CN" dirty="0"/>
              <a:t>1 samples per batch</a:t>
            </a:r>
          </a:p>
          <a:p>
            <a:r>
              <a:rPr lang="en-US" altLang="zh-CN" dirty="0"/>
              <a:t>5 classes per batch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25300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30B23A58-024C-46B6-9DA7-E8944A8B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75" y="4897684"/>
            <a:ext cx="855721" cy="85572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1A6D22D-5923-4E4A-A5DB-8D0402BF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67" y="1362950"/>
            <a:ext cx="855721" cy="85572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39B8A91-C672-4684-A867-C22A15C8F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5" y="2262644"/>
            <a:ext cx="855721" cy="85572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2FB9745-48B9-4C2F-97C5-BADD81998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5" y="3137658"/>
            <a:ext cx="855721" cy="85572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077F02A-42FD-4E86-9BB5-574C55FEB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5" y="4008446"/>
            <a:ext cx="855721" cy="85572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66A3B50-1E16-4D64-ACA4-E789FBC6A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50" y="1373997"/>
            <a:ext cx="855721" cy="85572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D8651C4-F78B-4DCF-B70E-260A72FB5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51" y="2262645"/>
            <a:ext cx="855721" cy="855721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97347D8-3FE2-4CED-B703-274584C87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74" y="3145720"/>
            <a:ext cx="855721" cy="85572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8136DD3-779A-4FE1-97ED-3DB20F5F2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74" y="4045785"/>
            <a:ext cx="855721" cy="85572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9A55D4A-90B3-42E2-A3FA-63B053BDEB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75" y="4922347"/>
            <a:ext cx="855721" cy="85572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6AAADE4-470B-456F-967D-201F4A5D6C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09" y="1362950"/>
            <a:ext cx="855722" cy="85572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066B52A-2300-4B45-BB5A-FFDC389212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09" y="2251366"/>
            <a:ext cx="855722" cy="85572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D7E3963-EE65-4732-BDC5-E7C405FDDF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96" y="3139782"/>
            <a:ext cx="855722" cy="85572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2825C0B-6053-4962-BEE7-522F453507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96" y="4041962"/>
            <a:ext cx="855722" cy="85572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E0399BE-C418-4F89-BCC7-EBF95C508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00" y="4922347"/>
            <a:ext cx="855722" cy="855722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927848B5-2729-4673-A732-E8DDE36053BB}"/>
              </a:ext>
            </a:extLst>
          </p:cNvPr>
          <p:cNvSpPr txBox="1"/>
          <p:nvPr/>
        </p:nvSpPr>
        <p:spPr>
          <a:xfrm>
            <a:off x="4280297" y="6096095"/>
            <a:ext cx="56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AE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DD9B4A0-70CD-426D-833A-4A424BCE3F0B}"/>
              </a:ext>
            </a:extLst>
          </p:cNvPr>
          <p:cNvSpPr txBox="1"/>
          <p:nvPr/>
        </p:nvSpPr>
        <p:spPr>
          <a:xfrm>
            <a:off x="1786291" y="6066928"/>
            <a:ext cx="78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E328FAC-5F1F-4ACD-8006-D7CF1F40DE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73" y="1384801"/>
            <a:ext cx="855722" cy="85572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CDFAC25E-D5F8-474A-B1D2-097042B2E1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57" y="2262646"/>
            <a:ext cx="855722" cy="855722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EE6BDB1-5185-4D94-9C41-603D47488B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57" y="3152724"/>
            <a:ext cx="855722" cy="855722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B1F66D3-2606-42CB-8524-82E464B54D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73" y="4050980"/>
            <a:ext cx="855722" cy="85572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311E1DDD-9982-49A7-BB2B-129FF406B3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73" y="4928825"/>
            <a:ext cx="855722" cy="855722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07FABF89-2842-433E-9F8A-C8B7090765E5}"/>
              </a:ext>
            </a:extLst>
          </p:cNvPr>
          <p:cNvSpPr txBox="1"/>
          <p:nvPr/>
        </p:nvSpPr>
        <p:spPr>
          <a:xfrm>
            <a:off x="5096741" y="5957596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</a:t>
            </a:r>
          </a:p>
          <a:p>
            <a:pPr algn="ctr"/>
            <a:r>
              <a:rPr lang="en-US" altLang="zh-CN" dirty="0"/>
              <a:t>Reflect=1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A0C5FD0-99D9-4A38-99FF-9C53D063A5F1}"/>
              </a:ext>
            </a:extLst>
          </p:cNvPr>
          <p:cNvSpPr txBox="1"/>
          <p:nvPr/>
        </p:nvSpPr>
        <p:spPr>
          <a:xfrm>
            <a:off x="6153859" y="5944175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PseInv</a:t>
            </a:r>
            <a:endParaRPr lang="en-US" altLang="zh-CN" dirty="0"/>
          </a:p>
          <a:p>
            <a:pPr algn="ctr"/>
            <a:r>
              <a:rPr lang="en-US" altLang="zh-CN" dirty="0"/>
              <a:t>(weak)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4041516-8C30-40AA-B672-7666F0E5E371}"/>
              </a:ext>
            </a:extLst>
          </p:cNvPr>
          <p:cNvSpPr txBox="1"/>
          <p:nvPr/>
        </p:nvSpPr>
        <p:spPr>
          <a:xfrm>
            <a:off x="337352" y="740535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Reconstruction results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952451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2CFAC1-C387-43A6-8C7C-06A37DEDBFB1}"/>
              </a:ext>
            </a:extLst>
          </p:cNvPr>
          <p:cNvSpPr txBox="1"/>
          <p:nvPr/>
        </p:nvSpPr>
        <p:spPr>
          <a:xfrm>
            <a:off x="266330" y="696148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Classification results</a:t>
            </a:r>
            <a:endParaRPr lang="zh-CN" altLang="en-US" sz="2800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719A2D8-78D7-4866-B463-F3818CDEC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55817"/>
              </p:ext>
            </p:extLst>
          </p:nvPr>
        </p:nvGraphicFramePr>
        <p:xfrm>
          <a:off x="1710430" y="1542101"/>
          <a:ext cx="53650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5901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3)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95.35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94.99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 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58887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BAB8DE8-8C38-4A80-8934-688C7295E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96321"/>
              </p:ext>
            </p:extLst>
          </p:nvPr>
        </p:nvGraphicFramePr>
        <p:xfrm>
          <a:off x="1710430" y="3816264"/>
          <a:ext cx="5365073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5901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F-MNIST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3)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 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58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715709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51A5E0-E880-4D45-8E0B-BE689DC1570E}"/>
              </a:ext>
            </a:extLst>
          </p:cNvPr>
          <p:cNvSpPr txBox="1"/>
          <p:nvPr/>
        </p:nvSpPr>
        <p:spPr>
          <a:xfrm>
            <a:off x="266330" y="696148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TSNE Visualization: MNIST dataset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C683E-E0C6-4C51-85B4-493760D3B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" y="1843445"/>
            <a:ext cx="2926087" cy="2194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A39C63-A5EC-4214-A427-DFA7CE0F119C}"/>
              </a:ext>
            </a:extLst>
          </p:cNvPr>
          <p:cNvSpPr txBox="1"/>
          <p:nvPr/>
        </p:nvSpPr>
        <p:spPr>
          <a:xfrm>
            <a:off x="680022" y="1323651"/>
            <a:ext cx="197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 </a:t>
            </a:r>
          </a:p>
          <a:p>
            <a:pPr algn="ctr"/>
            <a:r>
              <a:rPr lang="en-US" altLang="zh-CN" dirty="0"/>
              <a:t>(no classification)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EA80-9D14-41DF-8BC0-5835BC204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85" y="1843445"/>
            <a:ext cx="2926086" cy="21945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6E7F65-89D4-48DD-909C-8D720E9B013F}"/>
              </a:ext>
            </a:extLst>
          </p:cNvPr>
          <p:cNvSpPr txBox="1"/>
          <p:nvPr/>
        </p:nvSpPr>
        <p:spPr>
          <a:xfrm>
            <a:off x="3606108" y="1323650"/>
            <a:ext cx="197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 </a:t>
            </a:r>
          </a:p>
          <a:p>
            <a:pPr algn="ctr"/>
            <a:r>
              <a:rPr lang="en-US" altLang="zh-CN" dirty="0"/>
              <a:t>(classification)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5BBA4F-6FDE-4CFA-BDD5-B952E36C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70" y="1843445"/>
            <a:ext cx="2926087" cy="21945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F9D956-4DB8-4A26-82B7-7A1DADD5C0B7}"/>
              </a:ext>
            </a:extLst>
          </p:cNvPr>
          <p:cNvSpPr txBox="1"/>
          <p:nvPr/>
        </p:nvSpPr>
        <p:spPr>
          <a:xfrm>
            <a:off x="6532193" y="1474113"/>
            <a:ext cx="19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Baseline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5C8F9E-CE16-48F9-86D3-11FA09DB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" y="4112580"/>
            <a:ext cx="2926087" cy="21945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E21C16-DC39-4486-A02D-A15F651E5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84" y="4112581"/>
            <a:ext cx="2926087" cy="21945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6A12EA-3632-41A9-8F73-08A6A96D4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49" y="4112580"/>
            <a:ext cx="2926088" cy="21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2452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B51A5E0-E880-4D45-8E0B-BE689DC1570E}"/>
              </a:ext>
            </a:extLst>
          </p:cNvPr>
          <p:cNvSpPr txBox="1"/>
          <p:nvPr/>
        </p:nvSpPr>
        <p:spPr>
          <a:xfrm>
            <a:off x="266330" y="696148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TSNE Visualization: F-MNIST dataset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C683E-E0C6-4C51-85B4-493760D3B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99" y="1843445"/>
            <a:ext cx="2926086" cy="2194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A39C63-A5EC-4214-A427-DFA7CE0F119C}"/>
              </a:ext>
            </a:extLst>
          </p:cNvPr>
          <p:cNvSpPr txBox="1"/>
          <p:nvPr/>
        </p:nvSpPr>
        <p:spPr>
          <a:xfrm>
            <a:off x="680022" y="1323651"/>
            <a:ext cx="197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 </a:t>
            </a:r>
          </a:p>
          <a:p>
            <a:pPr algn="ctr"/>
            <a:r>
              <a:rPr lang="en-US" altLang="zh-CN" dirty="0"/>
              <a:t>(no classification)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2EA80-9D14-41DF-8BC0-5835BC204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485" y="1843445"/>
            <a:ext cx="2926086" cy="2194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6E7F65-89D4-48DD-909C-8D720E9B013F}"/>
              </a:ext>
            </a:extLst>
          </p:cNvPr>
          <p:cNvSpPr txBox="1"/>
          <p:nvPr/>
        </p:nvSpPr>
        <p:spPr>
          <a:xfrm>
            <a:off x="3606108" y="1323650"/>
            <a:ext cx="197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 </a:t>
            </a:r>
          </a:p>
          <a:p>
            <a:pPr algn="ctr"/>
            <a:r>
              <a:rPr lang="en-US" altLang="zh-CN" dirty="0"/>
              <a:t>(classification)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5BBA4F-6FDE-4CFA-BDD5-B952E36C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570" y="1843445"/>
            <a:ext cx="2926086" cy="21945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F9D956-4DB8-4A26-82B7-7A1DADD5C0B7}"/>
              </a:ext>
            </a:extLst>
          </p:cNvPr>
          <p:cNvSpPr txBox="1"/>
          <p:nvPr/>
        </p:nvSpPr>
        <p:spPr>
          <a:xfrm>
            <a:off x="6532193" y="1474113"/>
            <a:ext cx="19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Baseline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5C8F9E-CE16-48F9-86D3-11FA09DB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99" y="4112580"/>
            <a:ext cx="2926087" cy="21945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E21C16-DC39-4486-A02D-A15F651E5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8484" y="4112581"/>
            <a:ext cx="2926086" cy="21945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6A12EA-3632-41A9-8F73-08A6A96D4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2149" y="4112580"/>
            <a:ext cx="2926088" cy="21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423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96524-5D74-4754-80A2-22540395206C}"/>
              </a:ext>
            </a:extLst>
          </p:cNvPr>
          <p:cNvSpPr txBox="1"/>
          <p:nvPr/>
        </p:nvSpPr>
        <p:spPr>
          <a:xfrm>
            <a:off x="816745" y="2050741"/>
            <a:ext cx="7989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based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-inv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lmser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目前的实验结果并不理想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Lmser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CNNs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performance in different scenarios, e.g. different layers/channels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D730CA-1D54-4925-8FC1-E175A0E93E88}"/>
              </a:ext>
            </a:extLst>
          </p:cNvPr>
          <p:cNvSpPr txBox="1"/>
          <p:nvPr/>
        </p:nvSpPr>
        <p:spPr>
          <a:xfrm>
            <a:off x="-189161" y="1075925"/>
            <a:ext cx="419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Future work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0506700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F9FA35-C60B-4AEA-B9A6-A5F43A8FDEBB}"/>
              </a:ext>
            </a:extLst>
          </p:cNvPr>
          <p:cNvCxnSpPr>
            <a:cxnSpLocks/>
          </p:cNvCxnSpPr>
          <p:nvPr/>
        </p:nvCxnSpPr>
        <p:spPr>
          <a:xfrm>
            <a:off x="3098800" y="3213100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9607ED2-C58E-4C82-A392-51CDD24DFE95}"/>
              </a:ext>
            </a:extLst>
          </p:cNvPr>
          <p:cNvSpPr/>
          <p:nvPr/>
        </p:nvSpPr>
        <p:spPr>
          <a:xfrm>
            <a:off x="3393035" y="2888734"/>
            <a:ext cx="884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</a:t>
            </a:r>
            <a:r>
              <a:rPr lang="zh-CN" altLang="en-US" sz="2000" dirty="0"/>
              <a:t>nfold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91088F-FB0C-433C-BE61-6B80F63EF827}"/>
              </a:ext>
            </a:extLst>
          </p:cNvPr>
          <p:cNvSpPr txBox="1"/>
          <p:nvPr/>
        </p:nvSpPr>
        <p:spPr>
          <a:xfrm>
            <a:off x="3788085" y="4795630"/>
            <a:ext cx="1803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Thanks!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0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59DFCF-03C0-41DA-B5CD-6C95668426D6}"/>
              </a:ext>
            </a:extLst>
          </p:cNvPr>
          <p:cNvSpPr txBox="1"/>
          <p:nvPr/>
        </p:nvSpPr>
        <p:spPr>
          <a:xfrm>
            <a:off x="3699072" y="3262189"/>
            <a:ext cx="174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Method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06591258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007B70-EDA9-4FA9-A262-C51694FF1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04" y="2055303"/>
            <a:ext cx="1982402" cy="23184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962D9C-F640-461A-9377-09BDA0A88BD9}"/>
              </a:ext>
            </a:extLst>
          </p:cNvPr>
          <p:cNvSpPr/>
          <p:nvPr/>
        </p:nvSpPr>
        <p:spPr>
          <a:xfrm>
            <a:off x="0" y="763479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LMSER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7E3BA-4545-4CBE-A9FE-2EFC9376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68" y="2055439"/>
            <a:ext cx="3783435" cy="2318332"/>
          </a:xfrm>
          <a:prstGeom prst="rect">
            <a:avLst/>
          </a:prstGeom>
        </p:spPr>
      </p:pic>
      <p:sp>
        <p:nvSpPr>
          <p:cNvPr id="5" name="箭头: 左右 4">
            <a:extLst>
              <a:ext uri="{FF2B5EF4-FFF2-40B4-BE49-F238E27FC236}">
                <a16:creationId xmlns:a16="http://schemas.microsoft.com/office/drawing/2014/main" id="{121227D7-7E36-4206-A6D7-20D48C8D7F5A}"/>
              </a:ext>
            </a:extLst>
          </p:cNvPr>
          <p:cNvSpPr/>
          <p:nvPr/>
        </p:nvSpPr>
        <p:spPr>
          <a:xfrm>
            <a:off x="1277959" y="4496498"/>
            <a:ext cx="1436292" cy="1929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122261F8-B9CC-4786-9898-19B140227F9D}"/>
              </a:ext>
            </a:extLst>
          </p:cNvPr>
          <p:cNvSpPr/>
          <p:nvPr/>
        </p:nvSpPr>
        <p:spPr>
          <a:xfrm>
            <a:off x="5746457" y="4496499"/>
            <a:ext cx="1786855" cy="192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17832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1A70DE-2F89-4671-B5EC-97511C74FC13}"/>
              </a:ext>
            </a:extLst>
          </p:cNvPr>
          <p:cNvSpPr/>
          <p:nvPr/>
        </p:nvSpPr>
        <p:spPr>
          <a:xfrm>
            <a:off x="0" y="826890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LMSER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/>
              <p:nvPr/>
            </p:nvSpPr>
            <p:spPr>
              <a:xfrm>
                <a:off x="5741193" y="6095052"/>
                <a:ext cx="12030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193" y="6095052"/>
                <a:ext cx="12030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/>
              <p:nvPr/>
            </p:nvSpPr>
            <p:spPr>
              <a:xfrm>
                <a:off x="2889204" y="6095052"/>
                <a:ext cx="5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204" y="6095052"/>
                <a:ext cx="5136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图片 108">
            <a:extLst>
              <a:ext uri="{FF2B5EF4-FFF2-40B4-BE49-F238E27FC236}">
                <a16:creationId xmlns:a16="http://schemas.microsoft.com/office/drawing/2014/main" id="{DE54033C-346A-43C0-8F73-83F93BD76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47" y="3514016"/>
            <a:ext cx="3716974" cy="2373550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B9F11831-391C-40D4-8EFC-8035549D7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9647" y="970434"/>
            <a:ext cx="3716974" cy="2277608"/>
          </a:xfrm>
          <a:prstGeom prst="rect">
            <a:avLst/>
          </a:prstGeom>
        </p:spPr>
      </p:pic>
      <p:sp>
        <p:nvSpPr>
          <p:cNvPr id="112" name="箭头: 右 111">
            <a:extLst>
              <a:ext uri="{FF2B5EF4-FFF2-40B4-BE49-F238E27FC236}">
                <a16:creationId xmlns:a16="http://schemas.microsoft.com/office/drawing/2014/main" id="{D32295B4-6956-4DE0-B4B6-5E5759C4B076}"/>
              </a:ext>
            </a:extLst>
          </p:cNvPr>
          <p:cNvSpPr/>
          <p:nvPr/>
        </p:nvSpPr>
        <p:spPr>
          <a:xfrm>
            <a:off x="3889648" y="5985164"/>
            <a:ext cx="1364703" cy="109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3D15EFB2-DF14-4B95-8A3C-334FE5E35BBD}"/>
              </a:ext>
            </a:extLst>
          </p:cNvPr>
          <p:cNvSpPr/>
          <p:nvPr/>
        </p:nvSpPr>
        <p:spPr>
          <a:xfrm flipH="1">
            <a:off x="3889648" y="826890"/>
            <a:ext cx="1364703" cy="109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58EFE98-F98B-42CB-ABD9-D5C207C7FB8C}"/>
                  </a:ext>
                </a:extLst>
              </p:cNvPr>
              <p:cNvSpPr/>
              <p:nvPr/>
            </p:nvSpPr>
            <p:spPr>
              <a:xfrm>
                <a:off x="1429065" y="1924572"/>
                <a:ext cx="717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58EFE98-F98B-42CB-ABD9-D5C207C7F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65" y="1924572"/>
                <a:ext cx="7177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D770FC0D-B7ED-44C9-842B-47BFBC0BA4D0}"/>
                  </a:ext>
                </a:extLst>
              </p:cNvPr>
              <p:cNvSpPr/>
              <p:nvPr/>
            </p:nvSpPr>
            <p:spPr>
              <a:xfrm>
                <a:off x="1429065" y="4516125"/>
                <a:ext cx="498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D770FC0D-B7ED-44C9-842B-47BFBC0BA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65" y="4516125"/>
                <a:ext cx="4981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D00E76-4AA3-4C1A-818F-DE5AE3B7F934}"/>
              </a:ext>
            </a:extLst>
          </p:cNvPr>
          <p:cNvCxnSpPr>
            <a:cxnSpLocks/>
          </p:cNvCxnSpPr>
          <p:nvPr/>
        </p:nvCxnSpPr>
        <p:spPr>
          <a:xfrm>
            <a:off x="2814638" y="3214687"/>
            <a:ext cx="0" cy="32385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E76E0E06-82ED-481E-8711-C19ABE4DF6B1}"/>
              </a:ext>
            </a:extLst>
          </p:cNvPr>
          <p:cNvCxnSpPr>
            <a:cxnSpLocks/>
          </p:cNvCxnSpPr>
          <p:nvPr/>
        </p:nvCxnSpPr>
        <p:spPr>
          <a:xfrm>
            <a:off x="3402806" y="2988469"/>
            <a:ext cx="0" cy="7834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A1BDD5AF-822B-47C5-B634-58375402BF93}"/>
              </a:ext>
            </a:extLst>
          </p:cNvPr>
          <p:cNvCxnSpPr>
            <a:cxnSpLocks/>
          </p:cNvCxnSpPr>
          <p:nvPr/>
        </p:nvCxnSpPr>
        <p:spPr>
          <a:xfrm>
            <a:off x="3993356" y="2988469"/>
            <a:ext cx="0" cy="7834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F8383793-289C-4497-9022-AC7B96B17621}"/>
              </a:ext>
            </a:extLst>
          </p:cNvPr>
          <p:cNvSpPr/>
          <p:nvPr/>
        </p:nvSpPr>
        <p:spPr>
          <a:xfrm>
            <a:off x="2002101" y="3205179"/>
            <a:ext cx="870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recurrent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A41737B-D9F8-4EE9-A361-8A74CA72BD0A}"/>
              </a:ext>
            </a:extLst>
          </p:cNvPr>
          <p:cNvSpPr/>
          <p:nvPr/>
        </p:nvSpPr>
        <p:spPr>
          <a:xfrm>
            <a:off x="4218505" y="5763109"/>
            <a:ext cx="7069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5">
                    <a:lumMod val="75000"/>
                  </a:schemeClr>
                </a:solidFill>
              </a:rPr>
              <a:t>shortcut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E2D95F3B-B246-4C8F-BE59-59AF0D82F830}"/>
              </a:ext>
            </a:extLst>
          </p:cNvPr>
          <p:cNvCxnSpPr/>
          <p:nvPr/>
        </p:nvCxnSpPr>
        <p:spPr>
          <a:xfrm>
            <a:off x="3121025" y="5575300"/>
            <a:ext cx="0" cy="56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30BADF2C-7AF6-467C-AEDD-89FAF1D7419F}"/>
              </a:ext>
            </a:extLst>
          </p:cNvPr>
          <p:cNvCxnSpPr/>
          <p:nvPr/>
        </p:nvCxnSpPr>
        <p:spPr>
          <a:xfrm>
            <a:off x="6026150" y="5575300"/>
            <a:ext cx="0" cy="56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82445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46225B-C040-4BF0-B139-F7C644FB2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657753"/>
            <a:ext cx="6274965" cy="38450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1A70DE-2F89-4671-B5EC-97511C74FC13}"/>
              </a:ext>
            </a:extLst>
          </p:cNvPr>
          <p:cNvSpPr/>
          <p:nvPr/>
        </p:nvSpPr>
        <p:spPr>
          <a:xfrm>
            <a:off x="0" y="760662"/>
            <a:ext cx="2792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/>
              <a:t>PseInv</a:t>
            </a:r>
            <a:r>
              <a:rPr lang="zh-CN" altLang="en-US" sz="3600" dirty="0"/>
              <a:t>-LMSER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/>
              <p:nvPr/>
            </p:nvSpPr>
            <p:spPr>
              <a:xfrm>
                <a:off x="6622818" y="5987319"/>
                <a:ext cx="1170705" cy="40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818" y="5987319"/>
                <a:ext cx="1170705" cy="403316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/>
              <p:nvPr/>
            </p:nvSpPr>
            <p:spPr>
              <a:xfrm>
                <a:off x="2158323" y="6004311"/>
                <a:ext cx="5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323" y="6004311"/>
                <a:ext cx="5136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6A979B8-4D05-41F3-A79A-1E8777A57748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2158322" y="5119513"/>
            <a:ext cx="256802" cy="884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EA7AA07-89C7-4E5B-80DB-A311D2FCC743}"/>
              </a:ext>
            </a:extLst>
          </p:cNvPr>
          <p:cNvCxnSpPr>
            <a:cxnSpLocks/>
          </p:cNvCxnSpPr>
          <p:nvPr/>
        </p:nvCxnSpPr>
        <p:spPr>
          <a:xfrm flipH="1">
            <a:off x="6848000" y="5161423"/>
            <a:ext cx="207645" cy="842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右 7">
            <a:extLst>
              <a:ext uri="{FF2B5EF4-FFF2-40B4-BE49-F238E27FC236}">
                <a16:creationId xmlns:a16="http://schemas.microsoft.com/office/drawing/2014/main" id="{E66DBA53-317F-43C6-A80E-4F504A134857}"/>
              </a:ext>
            </a:extLst>
          </p:cNvPr>
          <p:cNvSpPr/>
          <p:nvPr/>
        </p:nvSpPr>
        <p:spPr>
          <a:xfrm>
            <a:off x="3460572" y="1438331"/>
            <a:ext cx="2222854" cy="109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30301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739443-392F-4BDB-9ABE-19FF50377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63" y="1548521"/>
            <a:ext cx="5901657" cy="42938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1A70DE-2F89-4671-B5EC-97511C74FC13}"/>
              </a:ext>
            </a:extLst>
          </p:cNvPr>
          <p:cNvSpPr/>
          <p:nvPr/>
        </p:nvSpPr>
        <p:spPr>
          <a:xfrm>
            <a:off x="-74399" y="643061"/>
            <a:ext cx="2792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/>
              <a:t>PseInv</a:t>
            </a:r>
            <a:r>
              <a:rPr lang="zh-CN" altLang="en-US" sz="3600" dirty="0"/>
              <a:t>-LMSER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/>
              <p:nvPr/>
            </p:nvSpPr>
            <p:spPr>
              <a:xfrm>
                <a:off x="7182111" y="6194672"/>
                <a:ext cx="1170705" cy="40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CD846F7-7C12-45FE-B534-D89F0B283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111" y="6194672"/>
                <a:ext cx="1170705" cy="403316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/>
              <p:nvPr/>
            </p:nvSpPr>
            <p:spPr>
              <a:xfrm>
                <a:off x="2717616" y="6211664"/>
                <a:ext cx="5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3435CF1-266E-4CD8-A17D-6A1442331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616" y="6211664"/>
                <a:ext cx="5136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6A979B8-4D05-41F3-A79A-1E8777A57748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2804018" y="5509603"/>
            <a:ext cx="170399" cy="702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6EA7AA07-89C7-4E5B-80DB-A311D2FCC743}"/>
              </a:ext>
            </a:extLst>
          </p:cNvPr>
          <p:cNvCxnSpPr>
            <a:cxnSpLocks/>
          </p:cNvCxnSpPr>
          <p:nvPr/>
        </p:nvCxnSpPr>
        <p:spPr>
          <a:xfrm flipH="1">
            <a:off x="7407294" y="5509603"/>
            <a:ext cx="51274" cy="702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右 7">
            <a:extLst>
              <a:ext uri="{FF2B5EF4-FFF2-40B4-BE49-F238E27FC236}">
                <a16:creationId xmlns:a16="http://schemas.microsoft.com/office/drawing/2014/main" id="{E66DBA53-317F-43C6-A80E-4F504A134857}"/>
              </a:ext>
            </a:extLst>
          </p:cNvPr>
          <p:cNvSpPr/>
          <p:nvPr/>
        </p:nvSpPr>
        <p:spPr>
          <a:xfrm>
            <a:off x="4019864" y="1320486"/>
            <a:ext cx="2222854" cy="109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5F0438-5699-4D35-B7F8-EDB2F5EC8CF8}"/>
              </a:ext>
            </a:extLst>
          </p:cNvPr>
          <p:cNvSpPr/>
          <p:nvPr/>
        </p:nvSpPr>
        <p:spPr>
          <a:xfrm>
            <a:off x="523438" y="1148411"/>
            <a:ext cx="2870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for perfect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603765946"/>
      </p:ext>
    </p:extLst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59DFCF-03C0-41DA-B5CD-6C95668426D6}"/>
              </a:ext>
            </a:extLst>
          </p:cNvPr>
          <p:cNvSpPr txBox="1"/>
          <p:nvPr/>
        </p:nvSpPr>
        <p:spPr>
          <a:xfrm>
            <a:off x="2474140" y="3286465"/>
            <a:ext cx="419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Experimental Results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80559468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59DFCF-03C0-41DA-B5CD-6C95668426D6}"/>
              </a:ext>
            </a:extLst>
          </p:cNvPr>
          <p:cNvSpPr txBox="1"/>
          <p:nvPr/>
        </p:nvSpPr>
        <p:spPr>
          <a:xfrm>
            <a:off x="0" y="701059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Reconstruction performance</a:t>
            </a:r>
            <a:endParaRPr lang="zh-CN" altLang="en-US" sz="2800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D6B9B1A-DB7B-4ACB-8E27-D79A8E5A0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31206"/>
              </p:ext>
            </p:extLst>
          </p:nvPr>
        </p:nvGraphicFramePr>
        <p:xfrm>
          <a:off x="423168" y="1772920"/>
          <a:ext cx="829766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5901626"/>
                    </a:ext>
                  </a:extLst>
                </a:gridCol>
                <a:gridCol w="1438182">
                  <a:extLst>
                    <a:ext uri="{9D8B030D-6E8A-4147-A177-3AD203B41FA5}">
                      <a16:colId xmlns:a16="http://schemas.microsoft.com/office/drawing/2014/main" val="2265658754"/>
                    </a:ext>
                  </a:extLst>
                </a:gridCol>
                <a:gridCol w="1494409">
                  <a:extLst>
                    <a:ext uri="{9D8B030D-6E8A-4147-A177-3AD203B41FA5}">
                      <a16:colId xmlns:a16="http://schemas.microsoft.com/office/drawing/2014/main" val="3946950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Lmser(weak)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 (strong)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4e-13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931741-CD7E-49CD-B9E3-A99C7CB0B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68320"/>
              </p:ext>
            </p:extLst>
          </p:nvPr>
        </p:nvGraphicFramePr>
        <p:xfrm>
          <a:off x="423168" y="3703321"/>
          <a:ext cx="8297664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9100">
                  <a:extLst>
                    <a:ext uri="{9D8B030D-6E8A-4147-A177-3AD203B41FA5}">
                      <a16:colId xmlns:a16="http://schemas.microsoft.com/office/drawing/2014/main" val="213298836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844404257"/>
                    </a:ext>
                  </a:extLst>
                </a:gridCol>
                <a:gridCol w="1376039">
                  <a:extLst>
                    <a:ext uri="{9D8B030D-6E8A-4147-A177-3AD203B41FA5}">
                      <a16:colId xmlns:a16="http://schemas.microsoft.com/office/drawing/2014/main" val="329704198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5901626"/>
                    </a:ext>
                  </a:extLst>
                </a:gridCol>
                <a:gridCol w="1438182">
                  <a:extLst>
                    <a:ext uri="{9D8B030D-6E8A-4147-A177-3AD203B41FA5}">
                      <a16:colId xmlns:a16="http://schemas.microsoft.com/office/drawing/2014/main" val="2265658754"/>
                    </a:ext>
                  </a:extLst>
                </a:gridCol>
                <a:gridCol w="1494409">
                  <a:extLst>
                    <a:ext uri="{9D8B030D-6E8A-4147-A177-3AD203B41FA5}">
                      <a16:colId xmlns:a16="http://schemas.microsoft.com/office/drawing/2014/main" val="3946950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F-MNIST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MNIST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Lmser</a:t>
                      </a:r>
                    </a:p>
                    <a:p>
                      <a:pPr algn="ctr"/>
                      <a:r>
                        <a:rPr lang="en-US" altLang="zh-CN" dirty="0"/>
                        <a:t>(reflect 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Lmser(weak)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PseInv</a:t>
                      </a:r>
                      <a:r>
                        <a:rPr lang="en-US" altLang="zh-CN" dirty="0"/>
                        <a:t> Lmser (strong)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7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6e-13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2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160351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4E630F-67A8-4469-A065-943399D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05" y="1493607"/>
            <a:ext cx="720000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D99F3-B84E-41A9-8978-A7D54B33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05" y="2229818"/>
            <a:ext cx="720000" cy="7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D99AAE-DF2A-4C12-B15D-DE552FC5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05" y="2966029"/>
            <a:ext cx="720000" cy="7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37268-F30F-458A-B8DF-B0D4EB81F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9" y="3702240"/>
            <a:ext cx="720000" cy="7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4A54B6-AE89-4C72-867E-A0DCE1389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05" y="4438451"/>
            <a:ext cx="720000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E0000E-4AFD-445C-A508-A55086A32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82" y="1493607"/>
            <a:ext cx="720000" cy="7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DCCFF9-6168-4869-8012-A8B133F52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82" y="2229818"/>
            <a:ext cx="720000" cy="7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046E78-D3AA-4EDD-AB78-AAEEE4DE7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82" y="2966029"/>
            <a:ext cx="720000" cy="7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499DCF-2A94-47ED-9944-ED179B188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82" y="3702240"/>
            <a:ext cx="720000" cy="72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8C412F-0233-47A4-9930-4F6763027E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82" y="4438451"/>
            <a:ext cx="720000" cy="72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5B1AD10-BFAA-4FBE-800F-B4D015764B68}"/>
              </a:ext>
            </a:extLst>
          </p:cNvPr>
          <p:cNvSpPr txBox="1"/>
          <p:nvPr/>
        </p:nvSpPr>
        <p:spPr>
          <a:xfrm>
            <a:off x="3173923" y="5174662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</a:t>
            </a:r>
          </a:p>
          <a:p>
            <a:pPr algn="ctr"/>
            <a:r>
              <a:rPr lang="en-US" altLang="zh-CN" dirty="0"/>
              <a:t>Reflect=1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F6963E-2B8C-4E06-BB41-F93455BB0E71}"/>
              </a:ext>
            </a:extLst>
          </p:cNvPr>
          <p:cNvSpPr txBox="1"/>
          <p:nvPr/>
        </p:nvSpPr>
        <p:spPr>
          <a:xfrm>
            <a:off x="976246" y="5230712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AC99BCE-8F05-4476-8228-797BD74B74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0" y="1493607"/>
            <a:ext cx="720000" cy="72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1A34D1-CDDC-446C-AE0B-65C9E9613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0" y="2229818"/>
            <a:ext cx="720000" cy="72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140A240-B8E5-4778-9C67-2737196C0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0" y="2966029"/>
            <a:ext cx="720000" cy="72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7DA398E-739B-4882-9123-3A782ABE03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0" y="3702240"/>
            <a:ext cx="720000" cy="72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99B0130-7387-44EE-8A79-B097B0F0FB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0" y="4438451"/>
            <a:ext cx="720000" cy="72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9B5BEBD-6C2B-433B-97B5-597C984CDBA1}"/>
              </a:ext>
            </a:extLst>
          </p:cNvPr>
          <p:cNvSpPr txBox="1"/>
          <p:nvPr/>
        </p:nvSpPr>
        <p:spPr>
          <a:xfrm>
            <a:off x="4247811" y="5158451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Lmser</a:t>
            </a:r>
          </a:p>
          <a:p>
            <a:pPr algn="ctr"/>
            <a:r>
              <a:rPr lang="en-US" altLang="zh-CN" dirty="0"/>
              <a:t>Reflect=3</a:t>
            </a:r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6BA9502-59AD-46ED-A3C5-DF75A9B9F4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88" y="1493607"/>
            <a:ext cx="720000" cy="72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70CE3C5-A23A-4D62-BA87-636208F36B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88" y="2229818"/>
            <a:ext cx="720000" cy="72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46C6BDF-A5D3-445B-88F4-12277575D8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5488" y="2966029"/>
            <a:ext cx="720000" cy="72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D67332A-37DB-4E49-B171-CC1656C491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502" y="3702240"/>
            <a:ext cx="720000" cy="72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2BF451EA-9BE3-4A3C-B915-83F6E258DC3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502" y="4439101"/>
            <a:ext cx="720000" cy="7200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77C785A0-AF09-45AF-945B-2F2FAC66EF72}"/>
              </a:ext>
            </a:extLst>
          </p:cNvPr>
          <p:cNvSpPr txBox="1"/>
          <p:nvPr/>
        </p:nvSpPr>
        <p:spPr>
          <a:xfrm>
            <a:off x="5460943" y="5142240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PseInv</a:t>
            </a:r>
            <a:endParaRPr lang="en-US" altLang="zh-CN" dirty="0"/>
          </a:p>
          <a:p>
            <a:pPr algn="ctr"/>
            <a:r>
              <a:rPr lang="en-US" altLang="zh-CN" dirty="0"/>
              <a:t>(weak)</a:t>
            </a:r>
            <a:endParaRPr lang="zh-CN" altLang="en-US" dirty="0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E979C4F-A7ED-4722-B8E1-C56199DD6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1" y="1493607"/>
            <a:ext cx="720000" cy="7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D677B10-AD93-435E-A140-9B772BDED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1" y="2229818"/>
            <a:ext cx="720000" cy="7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F31EC16-A1DB-44EE-A07C-498CFB726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1" y="2966029"/>
            <a:ext cx="720000" cy="7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891E6AF-B66F-474A-88F4-E85767717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1" y="3706596"/>
            <a:ext cx="720000" cy="72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0EA2046-856B-45F4-972B-F06580540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1" y="4438451"/>
            <a:ext cx="720000" cy="720000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0AF2F300-D3B5-4790-917D-800470D141CE}"/>
              </a:ext>
            </a:extLst>
          </p:cNvPr>
          <p:cNvSpPr txBox="1"/>
          <p:nvPr/>
        </p:nvSpPr>
        <p:spPr>
          <a:xfrm>
            <a:off x="6433502" y="5142240"/>
            <a:ext cx="12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PseInv</a:t>
            </a:r>
            <a:endParaRPr lang="en-US" altLang="zh-CN" dirty="0"/>
          </a:p>
          <a:p>
            <a:pPr algn="ctr"/>
            <a:r>
              <a:rPr lang="en-US" altLang="zh-CN" dirty="0"/>
              <a:t>(strong)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F633AF-B419-4AD8-9FC9-180F0A148E03}"/>
              </a:ext>
            </a:extLst>
          </p:cNvPr>
          <p:cNvSpPr txBox="1"/>
          <p:nvPr/>
        </p:nvSpPr>
        <p:spPr>
          <a:xfrm>
            <a:off x="337352" y="740535"/>
            <a:ext cx="58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Reconstruction results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A737BE-6703-448A-B05E-5F25ACABB5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2" y="1484702"/>
            <a:ext cx="720000" cy="7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79744E-1212-4B2C-972B-709423B513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2" y="2229818"/>
            <a:ext cx="720000" cy="7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D98171-1250-4BFA-885D-55F97729F9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2" y="2964327"/>
            <a:ext cx="720000" cy="7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552933-3E15-48C7-AE85-3121EF68A5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2" y="3698836"/>
            <a:ext cx="720000" cy="72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C968A4-105F-4C08-B982-785E5E32EB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40" y="4439813"/>
            <a:ext cx="720000" cy="72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A7F8884-E8BC-477F-8C1F-C3A737AA9CCC}"/>
              </a:ext>
            </a:extLst>
          </p:cNvPr>
          <p:cNvSpPr txBox="1"/>
          <p:nvPr/>
        </p:nvSpPr>
        <p:spPr>
          <a:xfrm>
            <a:off x="1948805" y="5230712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651676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sjtu1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1" id="{FB76EBC1-AF44-4D0A-9A93-BEBA2E23FA07}" vid="{C724F746-BF01-46F8-8420-FB0929F1CC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sjtu1</Template>
  <TotalTime>178</TotalTime>
  <Words>346</Words>
  <Application>Microsoft Office PowerPoint</Application>
  <PresentationFormat>全屏显示(4:3)</PresentationFormat>
  <Paragraphs>175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Calibri</vt:lpstr>
      <vt:lpstr>Cambria Math</vt:lpstr>
      <vt:lpstr>Times New Roman</vt:lpstr>
      <vt:lpstr>sjtu1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陈 子轩</cp:lastModifiedBy>
  <cp:revision>54</cp:revision>
  <dcterms:created xsi:type="dcterms:W3CDTF">2020-12-23T02:32:52Z</dcterms:created>
  <dcterms:modified xsi:type="dcterms:W3CDTF">2020-12-23T10:11:16Z</dcterms:modified>
</cp:coreProperties>
</file>